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22" Type="http://schemas.openxmlformats.org/officeDocument/2006/relationships/slide" Target="slides/slide17.xml"/><Relationship Id="rId10" Type="http://schemas.openxmlformats.org/officeDocument/2006/relationships/slide" Target="slides/slide5.xml"/><Relationship Id="rId21" Type="http://schemas.openxmlformats.org/officeDocument/2006/relationships/slide" Target="slides/slide16.xml"/><Relationship Id="rId13" Type="http://schemas.openxmlformats.org/officeDocument/2006/relationships/slide" Target="slides/slide8.xml"/><Relationship Id="rId24" Type="http://schemas.openxmlformats.org/officeDocument/2006/relationships/slide" Target="slides/slide19.xml"/><Relationship Id="rId12" Type="http://schemas.openxmlformats.org/officeDocument/2006/relationships/slide" Target="slides/slide7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254e705c4a_1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1254e705c4a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274405e46a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1274405e46a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254e705c4a_1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1254e705c4a_1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275cdc7688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1275cdc7688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1278f7040ff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1278f7040ff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1b6325717d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11b6325717d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254e705c4a_1_2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1254e705c4a_1_2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1257d75852c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1257d75852c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11b6325717d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11b6325717d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275cdc7688_0_107:notes"/>
          <p:cNvSpPr/>
          <p:nvPr>
            <p:ph idx="2" type="sldImg"/>
          </p:nvPr>
        </p:nvSpPr>
        <p:spPr>
          <a:xfrm>
            <a:off x="426022" y="1143550"/>
            <a:ext cx="6006000" cy="3085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0" name="Google Shape;220;g1275cdc7688_0_107:notes"/>
          <p:cNvSpPr txBox="1"/>
          <p:nvPr>
            <p:ph idx="1" type="body"/>
          </p:nvPr>
        </p:nvSpPr>
        <p:spPr>
          <a:xfrm>
            <a:off x="685480" y="4400181"/>
            <a:ext cx="5487000" cy="3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/>
              <a:t> The work I describe here is the work of many many people across the campus here and elsewhere. This has been a mammoth effort and it really deserves its own symposium to capture everyone’s efforts. I’ve tried to just give a quick update here today.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/>
              <a:t>And now i would like to hand over to JOHN TO PRESENT THE NEWS. </a:t>
            </a:r>
            <a:endParaRPr/>
          </a:p>
        </p:txBody>
      </p:sp>
      <p:sp>
        <p:nvSpPr>
          <p:cNvPr id="221" name="Google Shape;221;g1275cdc7688_0_107:notes"/>
          <p:cNvSpPr txBox="1"/>
          <p:nvPr>
            <p:ph idx="12" type="sldNum"/>
          </p:nvPr>
        </p:nvSpPr>
        <p:spPr>
          <a:xfrm>
            <a:off x="3883851" y="8686299"/>
            <a:ext cx="2972400" cy="457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1254e705c4a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1254e705c4a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254e705c4a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254e705c4a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278f7040ff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1278f7040ff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254e705c4a_1_2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1254e705c4a_1_2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275cdc7688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1275cdc7688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254e705c4a_1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1254e705c4a_1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275cdc7688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1275cdc7688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254e705c4a_1_2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1254e705c4a_1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" showMasterSp="0" type="obj">
  <p:cSld name="OBJECT">
    <p:bg>
      <p:bgPr>
        <a:solidFill>
          <a:schemeClr val="lt1">
            <a:alpha val="0"/>
          </a:schemeClr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60000" y="483518"/>
            <a:ext cx="8626200" cy="67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Calibri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59999" y="1203598"/>
            <a:ext cx="8626200" cy="367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/>
            </a:lvl1pPr>
            <a:lvl2pPr indent="-342900" lvl="1" marL="9144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800"/>
              <a:buChar char="○"/>
              <a:defRPr/>
            </a:lvl2pPr>
            <a:lvl3pPr indent="-325755" lvl="2" marL="1371600" rtl="0" algn="l">
              <a:lnSpc>
                <a:spcPct val="95000"/>
              </a:lnSpc>
              <a:spcBef>
                <a:spcPts val="1278"/>
              </a:spcBef>
              <a:spcAft>
                <a:spcPts val="0"/>
              </a:spcAft>
              <a:buClr>
                <a:schemeClr val="lt2"/>
              </a:buClr>
              <a:buSzPts val="1530"/>
              <a:buChar char="■"/>
              <a:defRPr/>
            </a:lvl3pPr>
            <a:lvl4pPr indent="-325755" lvl="3" marL="1828800" rtl="0" algn="l">
              <a:lnSpc>
                <a:spcPct val="95000"/>
              </a:lnSpc>
              <a:spcBef>
                <a:spcPts val="1278"/>
              </a:spcBef>
              <a:spcAft>
                <a:spcPts val="0"/>
              </a:spcAft>
              <a:buClr>
                <a:schemeClr val="lt2"/>
              </a:buClr>
              <a:buSzPts val="1530"/>
              <a:buChar char="●"/>
              <a:defRPr/>
            </a:lvl4pPr>
            <a:lvl5pPr indent="-325754" lvl="4" marL="2286000" rtl="0" algn="l">
              <a:lnSpc>
                <a:spcPct val="95000"/>
              </a:lnSpc>
              <a:spcBef>
                <a:spcPts val="1278"/>
              </a:spcBef>
              <a:spcAft>
                <a:spcPts val="0"/>
              </a:spcAft>
              <a:buClr>
                <a:schemeClr val="lt2"/>
              </a:buClr>
              <a:buSzPts val="1530"/>
              <a:buChar char="○"/>
              <a:defRPr/>
            </a:lvl5pPr>
            <a:lvl6pPr indent="-342900" lvl="5" marL="2743200" rtl="0" algn="l">
              <a:spcBef>
                <a:spcPts val="1278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indent="-342900" lvl="6" marL="32004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indent="-342900" lvl="7" marL="36576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indent="-342900" lvl="8" marL="411480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/>
        </p:txBody>
      </p:sp>
      <p:sp>
        <p:nvSpPr>
          <p:cNvPr id="53" name="Google Shape;53;p13"/>
          <p:cNvSpPr/>
          <p:nvPr/>
        </p:nvSpPr>
        <p:spPr>
          <a:xfrm>
            <a:off x="0" y="2"/>
            <a:ext cx="9144000" cy="371400"/>
          </a:xfrm>
          <a:prstGeom prst="rect">
            <a:avLst/>
          </a:prstGeom>
          <a:solidFill>
            <a:srgbClr val="323F4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4" name="Google Shape;54;p13"/>
          <p:cNvCxnSpPr/>
          <p:nvPr/>
        </p:nvCxnSpPr>
        <p:spPr>
          <a:xfrm>
            <a:off x="9148762" y="131"/>
            <a:ext cx="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55" name="Google Shape;55;p13"/>
          <p:cNvCxnSpPr/>
          <p:nvPr/>
        </p:nvCxnSpPr>
        <p:spPr>
          <a:xfrm>
            <a:off x="9148762" y="131"/>
            <a:ext cx="0" cy="0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56" name="Google Shape;56;p13"/>
          <p:cNvSpPr/>
          <p:nvPr/>
        </p:nvSpPr>
        <p:spPr>
          <a:xfrm>
            <a:off x="8127402" y="131"/>
            <a:ext cx="858687" cy="611650"/>
          </a:xfrm>
          <a:custGeom>
            <a:rect b="b" l="l" r="r" t="t"/>
            <a:pathLst>
              <a:path extrusionOk="0" h="1094" w="1537">
                <a:moveTo>
                  <a:pt x="190" y="0"/>
                </a:moveTo>
                <a:lnTo>
                  <a:pt x="0" y="999"/>
                </a:lnTo>
                <a:lnTo>
                  <a:pt x="213" y="1094"/>
                </a:lnTo>
                <a:lnTo>
                  <a:pt x="147" y="852"/>
                </a:lnTo>
                <a:lnTo>
                  <a:pt x="147" y="852"/>
                </a:lnTo>
                <a:lnTo>
                  <a:pt x="1298" y="402"/>
                </a:lnTo>
                <a:lnTo>
                  <a:pt x="1457" y="637"/>
                </a:lnTo>
                <a:lnTo>
                  <a:pt x="1537" y="490"/>
                </a:lnTo>
                <a:lnTo>
                  <a:pt x="1066" y="57"/>
                </a:lnTo>
                <a:lnTo>
                  <a:pt x="1002" y="0"/>
                </a:lnTo>
                <a:lnTo>
                  <a:pt x="190" y="0"/>
                </a:lnTo>
                <a:close/>
              </a:path>
            </a:pathLst>
          </a:custGeom>
          <a:solidFill>
            <a:schemeClr val="dk2">
              <a:alpha val="0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Name_only.png" id="57" name="Google Shape;57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305800" y="51470"/>
            <a:ext cx="603503" cy="23958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reen_corner.png" id="58" name="Google Shape;58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08520" y="1813"/>
            <a:ext cx="611560" cy="583055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3"/>
          <p:cNvSpPr txBox="1"/>
          <p:nvPr>
            <p:ph idx="10" type="dt"/>
          </p:nvPr>
        </p:nvSpPr>
        <p:spPr>
          <a:xfrm>
            <a:off x="358775" y="4875213"/>
            <a:ext cx="2133600" cy="1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chemeClr val="dk2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3"/>
          <p:cNvSpPr txBox="1"/>
          <p:nvPr>
            <p:ph idx="12" type="sldNum"/>
          </p:nvPr>
        </p:nvSpPr>
        <p:spPr>
          <a:xfrm>
            <a:off x="6642100" y="4875213"/>
            <a:ext cx="2133600" cy="1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sz="9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rtl="0" algn="r">
              <a:spcBef>
                <a:spcPts val="0"/>
              </a:spcBef>
              <a:buNone/>
              <a:defRPr sz="9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rtl="0" algn="r">
              <a:spcBef>
                <a:spcPts val="0"/>
              </a:spcBef>
              <a:buNone/>
              <a:defRPr sz="9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rtl="0" algn="r">
              <a:spcBef>
                <a:spcPts val="0"/>
              </a:spcBef>
              <a:buNone/>
              <a:defRPr sz="9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rtl="0" algn="r">
              <a:spcBef>
                <a:spcPts val="0"/>
              </a:spcBef>
              <a:buNone/>
              <a:defRPr sz="9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rtl="0" algn="r">
              <a:spcBef>
                <a:spcPts val="0"/>
              </a:spcBef>
              <a:buNone/>
              <a:defRPr sz="9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rtl="0" algn="r">
              <a:spcBef>
                <a:spcPts val="0"/>
              </a:spcBef>
              <a:buNone/>
              <a:defRPr sz="9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rtl="0" algn="r">
              <a:spcBef>
                <a:spcPts val="0"/>
              </a:spcBef>
              <a:buNone/>
              <a:defRPr sz="9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rtl="0" algn="r">
              <a:spcBef>
                <a:spcPts val="0"/>
              </a:spcBef>
              <a:buNone/>
              <a:defRPr sz="9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145275" y="1597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Font typeface="Consolas"/>
              <a:buNone/>
              <a:defRPr b="1" sz="2000">
                <a:latin typeface="Consolas"/>
                <a:ea typeface="Consolas"/>
                <a:cs typeface="Consolas"/>
                <a:sym typeface="Consola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23850" lvl="0" marL="45720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Relationship Id="rId4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0.png"/><Relationship Id="rId4" Type="http://schemas.openxmlformats.org/officeDocument/2006/relationships/image" Target="../media/image18.png"/><Relationship Id="rId5" Type="http://schemas.openxmlformats.org/officeDocument/2006/relationships/image" Target="../media/image17.png"/><Relationship Id="rId6" Type="http://schemas.openxmlformats.org/officeDocument/2006/relationships/image" Target="../media/image2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Relationship Id="rId4" Type="http://schemas.openxmlformats.org/officeDocument/2006/relationships/image" Target="../media/image1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Relationship Id="rId4" Type="http://schemas.openxmlformats.org/officeDocument/2006/relationships/image" Target="../media/image1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5.png"/><Relationship Id="rId4" Type="http://schemas.openxmlformats.org/officeDocument/2006/relationships/image" Target="../media/image2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9.png"/><Relationship Id="rId4" Type="http://schemas.openxmlformats.org/officeDocument/2006/relationships/image" Target="../media/image2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1.png"/><Relationship Id="rId4" Type="http://schemas.openxmlformats.org/officeDocument/2006/relationships/image" Target="../media/image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7.png"/><Relationship Id="rId4" Type="http://schemas.openxmlformats.org/officeDocument/2006/relationships/image" Target="../media/image1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Relationship Id="rId4" Type="http://schemas.openxmlformats.org/officeDocument/2006/relationships/image" Target="../media/image9.png"/><Relationship Id="rId5" Type="http://schemas.openxmlformats.org/officeDocument/2006/relationships/image" Target="../media/image5.png"/><Relationship Id="rId6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4"/>
          <p:cNvPicPr preferRelativeResize="0"/>
          <p:nvPr/>
        </p:nvPicPr>
        <p:blipFill rotWithShape="1">
          <a:blip r:embed="rId3">
            <a:alphaModFix/>
          </a:blip>
          <a:srcRect b="31591" l="19946" r="14974" t="8003"/>
          <a:stretch/>
        </p:blipFill>
        <p:spPr>
          <a:xfrm>
            <a:off x="163276" y="218550"/>
            <a:ext cx="5596052" cy="4706401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>
            <p:ph type="ctrTitle"/>
          </p:nvPr>
        </p:nvSpPr>
        <p:spPr>
          <a:xfrm>
            <a:off x="5623300" y="1502650"/>
            <a:ext cx="3354000" cy="151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ct val="33221"/>
              <a:buNone/>
            </a:pPr>
            <a:r>
              <a:rPr b="1" lang="en" sz="2980">
                <a:latin typeface="Consolas"/>
                <a:ea typeface="Consolas"/>
                <a:cs typeface="Consolas"/>
                <a:sym typeface="Consolas"/>
              </a:rPr>
              <a:t>SARS-CoV-2 Phylogenetics</a:t>
            </a:r>
            <a:endParaRPr b="1" sz="298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ct val="33221"/>
              <a:buNone/>
            </a:pPr>
            <a:r>
              <a:rPr b="1" lang="en" sz="2980">
                <a:latin typeface="Consolas"/>
                <a:ea typeface="Consolas"/>
                <a:cs typeface="Consolas"/>
                <a:sym typeface="Consolas"/>
              </a:rPr>
              <a:t>in Norwich</a:t>
            </a:r>
            <a:endParaRPr b="1" sz="298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7" name="Google Shape;67;p14"/>
          <p:cNvSpPr txBox="1"/>
          <p:nvPr>
            <p:ph idx="1" type="subTitle"/>
          </p:nvPr>
        </p:nvSpPr>
        <p:spPr>
          <a:xfrm>
            <a:off x="6350200" y="3339800"/>
            <a:ext cx="1900200" cy="54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" sz="1080"/>
              <a:t>Madeline Iseminger</a:t>
            </a:r>
            <a:endParaRPr sz="1080"/>
          </a:p>
          <a:p>
            <a:pPr indent="0" lvl="0" marL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" sz="1080"/>
              <a:t>May 3, 2022</a:t>
            </a:r>
            <a:endParaRPr sz="1080"/>
          </a:p>
        </p:txBody>
      </p:sp>
      <p:sp>
        <p:nvSpPr>
          <p:cNvPr id="68" name="Google Shape;68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‹#›</a:t>
            </a:fld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23"/>
          <p:cNvPicPr preferRelativeResize="0"/>
          <p:nvPr/>
        </p:nvPicPr>
        <p:blipFill rotWithShape="1">
          <a:blip r:embed="rId3">
            <a:alphaModFix/>
          </a:blip>
          <a:srcRect b="0" l="11956" r="0" t="0"/>
          <a:stretch/>
        </p:blipFill>
        <p:spPr>
          <a:xfrm>
            <a:off x="2985650" y="164363"/>
            <a:ext cx="5700326" cy="4979126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3"/>
          <p:cNvSpPr txBox="1"/>
          <p:nvPr>
            <p:ph type="title"/>
          </p:nvPr>
        </p:nvSpPr>
        <p:spPr>
          <a:xfrm>
            <a:off x="145275" y="1597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1820"/>
              <a:t>NORW: January 1 to March 31, 2022</a:t>
            </a:r>
            <a:endParaRPr b="1" sz="1820"/>
          </a:p>
        </p:txBody>
      </p:sp>
      <p:sp>
        <p:nvSpPr>
          <p:cNvPr id="141" name="Google Shape;141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2" name="Google Shape;142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3125" y="2474975"/>
            <a:ext cx="2735301" cy="218825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3"/>
          <p:cNvSpPr txBox="1"/>
          <p:nvPr/>
        </p:nvSpPr>
        <p:spPr>
          <a:xfrm>
            <a:off x="283125" y="1144513"/>
            <a:ext cx="27705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en"/>
              <a:t>4560 tips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en"/>
              <a:t>Removed all samples with tip length &gt; 5 SNPs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en"/>
              <a:t>Only </a:t>
            </a:r>
            <a:r>
              <a:rPr lang="en"/>
              <a:t>7 tips were removed</a:t>
            </a:r>
            <a:endParaRPr/>
          </a:p>
        </p:txBody>
      </p:sp>
      <p:pic>
        <p:nvPicPr>
          <p:cNvPr id="144" name="Google Shape;144;p23"/>
          <p:cNvPicPr preferRelativeResize="0"/>
          <p:nvPr/>
        </p:nvPicPr>
        <p:blipFill rotWithShape="1">
          <a:blip r:embed="rId3">
            <a:alphaModFix/>
          </a:blip>
          <a:srcRect b="34328" l="0" r="85072" t="32886"/>
          <a:stretch/>
        </p:blipFill>
        <p:spPr>
          <a:xfrm>
            <a:off x="7598425" y="1547424"/>
            <a:ext cx="966477" cy="16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24"/>
          <p:cNvPicPr preferRelativeResize="0"/>
          <p:nvPr/>
        </p:nvPicPr>
        <p:blipFill rotWithShape="1">
          <a:blip r:embed="rId3">
            <a:alphaModFix/>
          </a:blip>
          <a:srcRect b="0" l="12149" r="0" t="0"/>
          <a:stretch/>
        </p:blipFill>
        <p:spPr>
          <a:xfrm>
            <a:off x="44298" y="150275"/>
            <a:ext cx="5660902" cy="495545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4"/>
          <p:cNvSpPr txBox="1"/>
          <p:nvPr>
            <p:ph type="title"/>
          </p:nvPr>
        </p:nvSpPr>
        <p:spPr>
          <a:xfrm>
            <a:off x="145275" y="1597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1820"/>
              <a:t>NORW: January 1 to March 31, 2022</a:t>
            </a:r>
            <a:endParaRPr b="1" sz="1820"/>
          </a:p>
        </p:txBody>
      </p:sp>
      <p:sp>
        <p:nvSpPr>
          <p:cNvPr id="151" name="Google Shape;151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52" name="Google Shape;152;p24"/>
          <p:cNvPicPr preferRelativeResize="0"/>
          <p:nvPr/>
        </p:nvPicPr>
        <p:blipFill rotWithShape="1">
          <a:blip r:embed="rId4">
            <a:alphaModFix/>
          </a:blip>
          <a:srcRect b="34328" l="0" r="85072" t="32886"/>
          <a:stretch/>
        </p:blipFill>
        <p:spPr>
          <a:xfrm>
            <a:off x="419775" y="1692199"/>
            <a:ext cx="966477" cy="163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4"/>
          <p:cNvSpPr txBox="1"/>
          <p:nvPr/>
        </p:nvSpPr>
        <p:spPr>
          <a:xfrm>
            <a:off x="5705200" y="1525050"/>
            <a:ext cx="20721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en"/>
              <a:t>This is the tree with outliers removed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en"/>
              <a:t>4533 tips in total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5"/>
          <p:cNvSpPr txBox="1"/>
          <p:nvPr>
            <p:ph type="title"/>
          </p:nvPr>
        </p:nvSpPr>
        <p:spPr>
          <a:xfrm>
            <a:off x="145275" y="1597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b="1" lang="en" sz="2020">
                <a:latin typeface="Consolas"/>
                <a:ea typeface="Consolas"/>
                <a:cs typeface="Consolas"/>
                <a:sym typeface="Consolas"/>
              </a:rPr>
              <a:t>NORW: January 1 to March 31, 2022</a:t>
            </a:r>
            <a:endParaRPr b="1" sz="202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520"/>
          </a:p>
        </p:txBody>
      </p:sp>
      <p:sp>
        <p:nvSpPr>
          <p:cNvPr id="159" name="Google Shape;159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0" name="Google Shape;16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9450" y="608446"/>
            <a:ext cx="3819148" cy="21823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09487" y="2904025"/>
            <a:ext cx="3919075" cy="2239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5275" y="608476"/>
            <a:ext cx="3819148" cy="2182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5275" y="2874449"/>
            <a:ext cx="3919083" cy="2239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6"/>
          <p:cNvSpPr txBox="1"/>
          <p:nvPr>
            <p:ph type="title"/>
          </p:nvPr>
        </p:nvSpPr>
        <p:spPr>
          <a:xfrm>
            <a:off x="145275" y="1597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Comparison between waves</a:t>
            </a:r>
            <a:endParaRPr/>
          </a:p>
        </p:txBody>
      </p:sp>
      <p:sp>
        <p:nvSpPr>
          <p:cNvPr id="169" name="Google Shape;169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❖"/>
            </a:pPr>
            <a:r>
              <a:rPr lang="en"/>
              <a:t>Greater diversity in first wave, despite smaller sample set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71" name="Google Shape;17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500" y="1753125"/>
            <a:ext cx="4109251" cy="234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09250" y="1839725"/>
            <a:ext cx="4109276" cy="234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7"/>
          <p:cNvSpPr txBox="1"/>
          <p:nvPr>
            <p:ph type="title"/>
          </p:nvPr>
        </p:nvSpPr>
        <p:spPr>
          <a:xfrm>
            <a:off x="145275" y="1597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Comparison between waves</a:t>
            </a:r>
            <a:endParaRPr/>
          </a:p>
        </p:txBody>
      </p:sp>
      <p:sp>
        <p:nvSpPr>
          <p:cNvPr id="178" name="Google Shape;178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❖"/>
            </a:pPr>
            <a:r>
              <a:rPr lang="en"/>
              <a:t>Succession visible in 2022, but not 2020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80" name="Google Shape;18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452" y="1804977"/>
            <a:ext cx="3885349" cy="2220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823901"/>
            <a:ext cx="3819148" cy="2182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8"/>
          <p:cNvSpPr txBox="1"/>
          <p:nvPr>
            <p:ph type="title"/>
          </p:nvPr>
        </p:nvSpPr>
        <p:spPr>
          <a:xfrm>
            <a:off x="145275" y="1597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Civet Newick Tree</a:t>
            </a:r>
            <a:endParaRPr/>
          </a:p>
        </p:txBody>
      </p:sp>
      <p:sp>
        <p:nvSpPr>
          <p:cNvPr id="187" name="Google Shape;187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8" name="Google Shape;188;p28"/>
          <p:cNvSpPr txBox="1"/>
          <p:nvPr/>
        </p:nvSpPr>
        <p:spPr>
          <a:xfrm>
            <a:off x="311700" y="4047625"/>
            <a:ext cx="8260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❖"/>
            </a:pPr>
            <a:r>
              <a:rPr lang="en">
                <a:solidFill>
                  <a:schemeClr val="dk1"/>
                </a:solidFill>
              </a:rPr>
              <a:t>The Civet tree is biased towards more recent samples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❖"/>
            </a:pPr>
            <a:r>
              <a:rPr lang="en">
                <a:solidFill>
                  <a:schemeClr val="dk1"/>
                </a:solidFill>
              </a:rPr>
              <a:t>Most of the first two waves are present in the metadata but missing from the tree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89" name="Google Shape;18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275" y="1170825"/>
            <a:ext cx="4267200" cy="243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3475" y="1125250"/>
            <a:ext cx="4426724" cy="25295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9"/>
          <p:cNvSpPr txBox="1"/>
          <p:nvPr/>
        </p:nvSpPr>
        <p:spPr>
          <a:xfrm>
            <a:off x="233750" y="682075"/>
            <a:ext cx="4002300" cy="6156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January 1, 2020 to June 30, 2020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94 tips vs. 940 tips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96" name="Google Shape;196;p29"/>
          <p:cNvSpPr txBox="1"/>
          <p:nvPr>
            <p:ph type="title"/>
          </p:nvPr>
        </p:nvSpPr>
        <p:spPr>
          <a:xfrm>
            <a:off x="145275" y="1597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Civet </a:t>
            </a:r>
            <a:r>
              <a:rPr lang="en"/>
              <a:t>tree vs. Nextflow tree: first wave</a:t>
            </a:r>
            <a:endParaRPr/>
          </a:p>
        </p:txBody>
      </p:sp>
      <p:sp>
        <p:nvSpPr>
          <p:cNvPr id="197" name="Google Shape;197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8" name="Google Shape;19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5325" y="1459880"/>
            <a:ext cx="4518676" cy="34750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6650" y="1459875"/>
            <a:ext cx="4518671" cy="34750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0"/>
          <p:cNvSpPr txBox="1"/>
          <p:nvPr>
            <p:ph type="title"/>
          </p:nvPr>
        </p:nvSpPr>
        <p:spPr>
          <a:xfrm>
            <a:off x="145275" y="1597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NORW vs. CAMB: first wave</a:t>
            </a:r>
            <a:endParaRPr/>
          </a:p>
        </p:txBody>
      </p:sp>
      <p:sp>
        <p:nvSpPr>
          <p:cNvPr id="205" name="Google Shape;205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6" name="Google Shape;20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3500" y="1818513"/>
            <a:ext cx="4978277" cy="2844725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30"/>
          <p:cNvSpPr txBox="1"/>
          <p:nvPr/>
        </p:nvSpPr>
        <p:spPr>
          <a:xfrm>
            <a:off x="212125" y="898675"/>
            <a:ext cx="4408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NORW: 986 seqs, 27 lineages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CAMB: 5302 seqs, 110 lineages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08" name="Google Shape;208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6100" y="2201625"/>
            <a:ext cx="3976027" cy="2534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1"/>
          <p:cNvSpPr txBox="1"/>
          <p:nvPr>
            <p:ph type="title"/>
          </p:nvPr>
        </p:nvSpPr>
        <p:spPr>
          <a:xfrm>
            <a:off x="145275" y="1597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NORW vs. CAMB: first wave</a:t>
            </a:r>
            <a:endParaRPr/>
          </a:p>
        </p:txBody>
      </p:sp>
      <p:sp>
        <p:nvSpPr>
          <p:cNvPr id="214" name="Google Shape;214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‹#›</a:t>
            </a:fld>
            <a:endParaRPr>
              <a:solidFill>
                <a:schemeClr val="dk2"/>
              </a:solidFill>
            </a:endParaRPr>
          </a:p>
        </p:txBody>
      </p:sp>
      <p:pic>
        <p:nvPicPr>
          <p:cNvPr id="216" name="Google Shape;21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971" y="792788"/>
            <a:ext cx="4913551" cy="2807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51350" y="1173513"/>
            <a:ext cx="3580958" cy="20462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2"/>
          <p:cNvSpPr txBox="1"/>
          <p:nvPr>
            <p:ph type="title"/>
          </p:nvPr>
        </p:nvSpPr>
        <p:spPr>
          <a:xfrm>
            <a:off x="360000" y="483525"/>
            <a:ext cx="6760800" cy="67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Calibri"/>
              <a:buNone/>
            </a:pPr>
            <a:r>
              <a:rPr lang="en"/>
              <a:t>Acknowledgements</a:t>
            </a:r>
            <a:endParaRPr/>
          </a:p>
        </p:txBody>
      </p:sp>
      <p:pic>
        <p:nvPicPr>
          <p:cNvPr id="224" name="Google Shape;22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0900" y="4422028"/>
            <a:ext cx="4572001" cy="629550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32"/>
          <p:cNvSpPr txBox="1"/>
          <p:nvPr/>
        </p:nvSpPr>
        <p:spPr>
          <a:xfrm>
            <a:off x="184550" y="819000"/>
            <a:ext cx="1806600" cy="38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333F48"/>
                </a:solidFill>
                <a:latin typeface="Calibri"/>
                <a:ea typeface="Calibri"/>
                <a:cs typeface="Calibri"/>
                <a:sym typeface="Calibri"/>
              </a:rPr>
              <a:t>Quadram</a:t>
            </a:r>
            <a:endParaRPr b="1" sz="900">
              <a:solidFill>
                <a:srgbClr val="333F4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solidFill>
                  <a:srgbClr val="333F48"/>
                </a:solidFill>
                <a:latin typeface="Calibri"/>
                <a:ea typeface="Calibri"/>
                <a:cs typeface="Calibri"/>
                <a:sym typeface="Calibri"/>
              </a:rPr>
              <a:t>Sequencing</a:t>
            </a:r>
            <a:endParaRPr i="1" sz="900">
              <a:solidFill>
                <a:srgbClr val="333F4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778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333F48"/>
                </a:solidFill>
                <a:latin typeface="Calibri"/>
                <a:ea typeface="Calibri"/>
                <a:cs typeface="Calibri"/>
                <a:sym typeface="Calibri"/>
              </a:rPr>
              <a:t>Justin O’Grady</a:t>
            </a:r>
            <a:endParaRPr sz="900">
              <a:solidFill>
                <a:srgbClr val="333F4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778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333F48"/>
                </a:solidFill>
                <a:latin typeface="Calibri"/>
                <a:ea typeface="Calibri"/>
                <a:cs typeface="Calibri"/>
                <a:sym typeface="Calibri"/>
              </a:rPr>
              <a:t>Gemma L Kay</a:t>
            </a:r>
            <a:endParaRPr sz="900">
              <a:solidFill>
                <a:srgbClr val="333F4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778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333F48"/>
                </a:solidFill>
                <a:latin typeface="Calibri"/>
                <a:ea typeface="Calibri"/>
                <a:cs typeface="Calibri"/>
                <a:sym typeface="Calibri"/>
              </a:rPr>
              <a:t>Alexander J Trotter</a:t>
            </a:r>
            <a:endParaRPr sz="900">
              <a:solidFill>
                <a:srgbClr val="333F4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778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333F48"/>
                </a:solidFill>
                <a:latin typeface="Calibri"/>
                <a:ea typeface="Calibri"/>
                <a:cs typeface="Calibri"/>
                <a:sym typeface="Calibri"/>
              </a:rPr>
              <a:t>Sophie Prosolek</a:t>
            </a:r>
            <a:endParaRPr sz="900">
              <a:solidFill>
                <a:srgbClr val="333F4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778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333F48"/>
                </a:solidFill>
                <a:latin typeface="Calibri"/>
                <a:ea typeface="Calibri"/>
                <a:cs typeface="Calibri"/>
                <a:sym typeface="Calibri"/>
              </a:rPr>
              <a:t>Ebenezer Foster-Nyarko</a:t>
            </a:r>
            <a:endParaRPr sz="900">
              <a:solidFill>
                <a:srgbClr val="333F4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778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333F48"/>
                </a:solidFill>
                <a:latin typeface="Calibri"/>
                <a:ea typeface="Calibri"/>
                <a:cs typeface="Calibri"/>
                <a:sym typeface="Calibri"/>
              </a:rPr>
              <a:t>Rebecca Sutcliffe</a:t>
            </a:r>
            <a:endParaRPr sz="900">
              <a:solidFill>
                <a:srgbClr val="333F4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778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333F48"/>
                </a:solidFill>
                <a:latin typeface="Calibri"/>
                <a:ea typeface="Calibri"/>
                <a:cs typeface="Calibri"/>
                <a:sym typeface="Calibri"/>
              </a:rPr>
              <a:t>Ana Martínez Gascueña</a:t>
            </a:r>
            <a:endParaRPr sz="900">
              <a:solidFill>
                <a:srgbClr val="333F4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778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333F48"/>
                </a:solidFill>
                <a:latin typeface="Calibri"/>
                <a:ea typeface="Calibri"/>
                <a:cs typeface="Calibri"/>
                <a:sym typeface="Calibri"/>
              </a:rPr>
              <a:t>Darcie Burgess</a:t>
            </a:r>
            <a:br>
              <a:rPr lang="en" sz="900">
                <a:solidFill>
                  <a:srgbClr val="333F48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" sz="9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David J Baker</a:t>
            </a:r>
            <a:endParaRPr sz="900">
              <a:solidFill>
                <a:srgbClr val="333F4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778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333F48"/>
                </a:solidFill>
                <a:latin typeface="Calibri"/>
                <a:ea typeface="Calibri"/>
                <a:cs typeface="Calibri"/>
                <a:sym typeface="Calibri"/>
              </a:rPr>
              <a:t>Rhiannon Evans</a:t>
            </a:r>
            <a:endParaRPr sz="900">
              <a:solidFill>
                <a:srgbClr val="333F4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solidFill>
                  <a:srgbClr val="333F48"/>
                </a:solidFill>
                <a:latin typeface="Calibri"/>
                <a:ea typeface="Calibri"/>
                <a:cs typeface="Calibri"/>
                <a:sym typeface="Calibri"/>
              </a:rPr>
              <a:t>Bioinformatics</a:t>
            </a:r>
            <a:endParaRPr i="1" sz="900">
              <a:solidFill>
                <a:srgbClr val="333F4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778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333F48"/>
                </a:solidFill>
                <a:latin typeface="Calibri"/>
                <a:ea typeface="Calibri"/>
                <a:cs typeface="Calibri"/>
                <a:sym typeface="Calibri"/>
              </a:rPr>
              <a:t>Andrew J Page</a:t>
            </a:r>
            <a:endParaRPr sz="900">
              <a:solidFill>
                <a:srgbClr val="333F4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778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333F48"/>
                </a:solidFill>
                <a:latin typeface="Calibri"/>
                <a:ea typeface="Calibri"/>
                <a:cs typeface="Calibri"/>
                <a:sym typeface="Calibri"/>
              </a:rPr>
              <a:t>Thanh Le-Viet</a:t>
            </a:r>
            <a:endParaRPr sz="900">
              <a:solidFill>
                <a:srgbClr val="333F4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778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333F48"/>
                </a:solidFill>
                <a:latin typeface="Calibri"/>
                <a:ea typeface="Calibri"/>
                <a:cs typeface="Calibri"/>
                <a:sym typeface="Calibri"/>
              </a:rPr>
              <a:t>Nabil-Fareed Alikhan</a:t>
            </a:r>
            <a:endParaRPr sz="900">
              <a:solidFill>
                <a:srgbClr val="333F4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778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333F48"/>
                </a:solidFill>
                <a:latin typeface="Calibri"/>
                <a:ea typeface="Calibri"/>
                <a:cs typeface="Calibri"/>
                <a:sym typeface="Calibri"/>
              </a:rPr>
              <a:t>Leonardo de Oliveira Martins</a:t>
            </a:r>
            <a:endParaRPr sz="900">
              <a:solidFill>
                <a:srgbClr val="333F4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778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333F48"/>
                </a:solidFill>
                <a:latin typeface="Calibri"/>
                <a:ea typeface="Calibri"/>
                <a:cs typeface="Calibri"/>
                <a:sym typeface="Calibri"/>
              </a:rPr>
              <a:t>Martin Lott</a:t>
            </a:r>
            <a:endParaRPr sz="900">
              <a:solidFill>
                <a:srgbClr val="333F4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778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333F48"/>
                </a:solidFill>
                <a:latin typeface="Calibri"/>
                <a:ea typeface="Calibri"/>
                <a:cs typeface="Calibri"/>
                <a:sym typeface="Calibri"/>
              </a:rPr>
              <a:t>Michaela Matthews</a:t>
            </a:r>
            <a:endParaRPr sz="900">
              <a:solidFill>
                <a:srgbClr val="333F4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solidFill>
                  <a:srgbClr val="333F48"/>
                </a:solidFill>
                <a:latin typeface="Calibri"/>
                <a:ea typeface="Calibri"/>
                <a:cs typeface="Calibri"/>
                <a:sym typeface="Calibri"/>
              </a:rPr>
              <a:t>NRP BioRepository</a:t>
            </a:r>
            <a:endParaRPr i="1" sz="900">
              <a:solidFill>
                <a:srgbClr val="333F4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778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333F48"/>
                </a:solidFill>
                <a:latin typeface="Calibri"/>
                <a:ea typeface="Calibri"/>
                <a:cs typeface="Calibri"/>
                <a:sym typeface="Calibri"/>
              </a:rPr>
              <a:t>Rachael Stanley</a:t>
            </a:r>
            <a:endParaRPr sz="900">
              <a:solidFill>
                <a:srgbClr val="333F4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778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333F48"/>
                </a:solidFill>
                <a:latin typeface="Calibri"/>
                <a:ea typeface="Calibri"/>
                <a:cs typeface="Calibri"/>
                <a:sym typeface="Calibri"/>
              </a:rPr>
              <a:t>Roxanne Brunton-Sim</a:t>
            </a:r>
            <a:endParaRPr sz="900">
              <a:solidFill>
                <a:srgbClr val="333F4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778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333F48"/>
                </a:solidFill>
                <a:latin typeface="Calibri"/>
                <a:ea typeface="Calibri"/>
                <a:cs typeface="Calibri"/>
                <a:sym typeface="Calibri"/>
              </a:rPr>
              <a:t>Joel Wood</a:t>
            </a:r>
            <a:endParaRPr sz="900">
              <a:solidFill>
                <a:srgbClr val="333F4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778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333F48"/>
                </a:solidFill>
                <a:latin typeface="Calibri"/>
                <a:ea typeface="Calibri"/>
                <a:cs typeface="Calibri"/>
                <a:sym typeface="Calibri"/>
              </a:rPr>
              <a:t>Hannah Limbach</a:t>
            </a:r>
            <a:endParaRPr sz="900">
              <a:solidFill>
                <a:srgbClr val="333F4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778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333F48"/>
                </a:solidFill>
                <a:latin typeface="Calibri"/>
                <a:ea typeface="Calibri"/>
                <a:cs typeface="Calibri"/>
                <a:sym typeface="Calibri"/>
              </a:rPr>
              <a:t>Caelum Spearing</a:t>
            </a:r>
            <a:endParaRPr sz="900">
              <a:solidFill>
                <a:srgbClr val="333F4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" name="Google Shape;226;p32"/>
          <p:cNvSpPr txBox="1"/>
          <p:nvPr/>
        </p:nvSpPr>
        <p:spPr>
          <a:xfrm>
            <a:off x="1991150" y="819000"/>
            <a:ext cx="1536300" cy="43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Quadram</a:t>
            </a:r>
            <a:endParaRPr b="1" sz="9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Alison E Mather</a:t>
            </a:r>
            <a:endParaRPr sz="9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Robert A Kingsley</a:t>
            </a:r>
            <a:endParaRPr sz="9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Lizzie Meadows</a:t>
            </a:r>
            <a:endParaRPr sz="9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Alp Aydin</a:t>
            </a:r>
            <a:endParaRPr sz="9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Steven Rudder</a:t>
            </a:r>
            <a:endParaRPr sz="9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Ana P Tedim</a:t>
            </a:r>
            <a:endParaRPr sz="9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Anastasia Kolyva</a:t>
            </a:r>
            <a:endParaRPr sz="9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Muhammad Yasir</a:t>
            </a:r>
            <a:endParaRPr sz="9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Gaetan Thilliez</a:t>
            </a:r>
            <a:endParaRPr sz="9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Maria Diaz</a:t>
            </a:r>
            <a:endParaRPr sz="9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Andrew Bell</a:t>
            </a:r>
            <a:endParaRPr sz="9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Ana Victoria Gutierrez</a:t>
            </a:r>
            <a:endParaRPr sz="9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Nicholas M Thomson</a:t>
            </a:r>
            <a:endParaRPr sz="9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Evelien M Adriaenssens</a:t>
            </a:r>
            <a:endParaRPr sz="9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Rachel AJ Gilroy</a:t>
            </a:r>
            <a:endParaRPr sz="9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Ian G Charles</a:t>
            </a:r>
            <a:endParaRPr sz="9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John Wain</a:t>
            </a:r>
            <a:endParaRPr sz="9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Mark A Webber</a:t>
            </a:r>
            <a:endParaRPr sz="9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Nicol Janecko</a:t>
            </a:r>
            <a:endParaRPr sz="9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Andrew Stronach</a:t>
            </a:r>
            <a:endParaRPr sz="9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Andrew Chapple</a:t>
            </a:r>
            <a:endParaRPr sz="9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Laura Deakin</a:t>
            </a:r>
            <a:endParaRPr sz="9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Mike Ridout</a:t>
            </a:r>
            <a:endParaRPr sz="9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Sandra Stringer</a:t>
            </a:r>
            <a:endParaRPr sz="9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Google Shape;227;p32"/>
          <p:cNvSpPr txBox="1"/>
          <p:nvPr/>
        </p:nvSpPr>
        <p:spPr>
          <a:xfrm>
            <a:off x="3211475" y="819000"/>
            <a:ext cx="1316100" cy="3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Norwich and Norfolk University Hospital</a:t>
            </a:r>
            <a:endParaRPr b="1" sz="9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Samir Dervisevic</a:t>
            </a:r>
            <a:endParaRPr sz="9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Emma J Meader</a:t>
            </a:r>
            <a:endParaRPr sz="9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Will Potter</a:t>
            </a:r>
            <a:endParaRPr sz="9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Claire Stuart</a:t>
            </a:r>
            <a:endParaRPr sz="9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Claire Williams</a:t>
            </a:r>
            <a:endParaRPr sz="9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Catherine Tremlett</a:t>
            </a:r>
            <a:endParaRPr sz="9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Dheeraj K Sethi</a:t>
            </a:r>
            <a:endParaRPr sz="9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Lindsay J Coupland</a:t>
            </a:r>
            <a:endParaRPr sz="9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Ngozi Elumogo</a:t>
            </a:r>
            <a:endParaRPr sz="9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Reenesh Prakash</a:t>
            </a:r>
            <a:endParaRPr sz="9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Elizabeth Trotter</a:t>
            </a:r>
            <a:endParaRPr sz="9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Christopher McDonnell</a:t>
            </a:r>
            <a:endParaRPr sz="9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Katy Errington</a:t>
            </a:r>
            <a:endParaRPr sz="9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Stephen Brolly</a:t>
            </a:r>
            <a:endParaRPr sz="9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Johanna Waters</a:t>
            </a:r>
            <a:endParaRPr sz="9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Timothy Crouch</a:t>
            </a:r>
            <a:endParaRPr sz="9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Sara Grundy</a:t>
            </a:r>
            <a:endParaRPr sz="9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32"/>
          <p:cNvSpPr txBox="1"/>
          <p:nvPr/>
        </p:nvSpPr>
        <p:spPr>
          <a:xfrm>
            <a:off x="5811025" y="819000"/>
            <a:ext cx="1862400" cy="28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Queen Elizabeth Hospital</a:t>
            </a:r>
            <a:endParaRPr b="1" sz="9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Chris Jeanes</a:t>
            </a:r>
            <a:endParaRPr sz="9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Norfolk County Council</a:t>
            </a:r>
            <a:endParaRPr b="1" sz="9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S. J. Louise Smith</a:t>
            </a:r>
            <a:endParaRPr sz="9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Tim Winters</a:t>
            </a:r>
            <a:endParaRPr sz="9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UEA</a:t>
            </a:r>
            <a:endParaRPr b="1" sz="9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Tracey Swingler</a:t>
            </a:r>
            <a:endParaRPr sz="9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Luke Griffith</a:t>
            </a:r>
            <a:endParaRPr sz="9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Rose K Davidson</a:t>
            </a:r>
            <a:endParaRPr sz="9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Orla Jupp</a:t>
            </a:r>
            <a:endParaRPr sz="9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Caroline Smith</a:t>
            </a:r>
            <a:endParaRPr sz="9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PHE</a:t>
            </a:r>
            <a:endParaRPr b="1" sz="9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Dinesh Aggarwal</a:t>
            </a:r>
            <a:endParaRPr sz="9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Colin Brown</a:t>
            </a:r>
            <a:endParaRPr sz="9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Meera Chand</a:t>
            </a:r>
            <a:endParaRPr sz="9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Richard Myers</a:t>
            </a:r>
            <a:endParaRPr sz="9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" name="Google Shape;229;p32"/>
          <p:cNvSpPr txBox="1"/>
          <p:nvPr/>
        </p:nvSpPr>
        <p:spPr>
          <a:xfrm>
            <a:off x="4503250" y="819000"/>
            <a:ext cx="1380300" cy="11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Ipswich Hospital</a:t>
            </a:r>
            <a:endParaRPr b="1" sz="9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Luke Bedford</a:t>
            </a:r>
            <a:endParaRPr sz="9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Gemma McGuire</a:t>
            </a:r>
            <a:endParaRPr sz="9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West Hertfordshire Hospitals NHS Trust</a:t>
            </a:r>
            <a:endParaRPr b="1" sz="9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Prema Singh</a:t>
            </a:r>
            <a:endParaRPr sz="9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/>
          <p:nvPr>
            <p:ph type="title"/>
          </p:nvPr>
        </p:nvSpPr>
        <p:spPr>
          <a:xfrm>
            <a:off x="145275" y="1597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Contents</a:t>
            </a:r>
            <a:endParaRPr/>
          </a:p>
        </p:txBody>
      </p:sp>
      <p:sp>
        <p:nvSpPr>
          <p:cNvPr id="74" name="Google Shape;74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/>
              <a:t>Introduction</a:t>
            </a:r>
            <a:endParaRPr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/>
              <a:t>COG-UK data processing pipeline</a:t>
            </a:r>
            <a:endParaRPr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/>
              <a:t>Nextflow-generated ML trees + analysis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First wave: January to June 2020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Most recent: January to March</a:t>
            </a:r>
            <a:r>
              <a:rPr lang="en"/>
              <a:t> 2022</a:t>
            </a:r>
            <a:endParaRPr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/>
              <a:t>Civet Newick tree</a:t>
            </a:r>
            <a:endParaRPr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/>
              <a:t>NORW in context (vs. CAMB)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‹#›</a:t>
            </a:fld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6"/>
          <p:cNvPicPr preferRelativeResize="0"/>
          <p:nvPr/>
        </p:nvPicPr>
        <p:blipFill rotWithShape="1">
          <a:blip r:embed="rId3">
            <a:alphaModFix/>
          </a:blip>
          <a:srcRect b="30646" l="16863" r="16876" t="7590"/>
          <a:stretch/>
        </p:blipFill>
        <p:spPr>
          <a:xfrm>
            <a:off x="3681675" y="316350"/>
            <a:ext cx="4984202" cy="4646108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6"/>
          <p:cNvSpPr txBox="1"/>
          <p:nvPr>
            <p:ph type="title"/>
          </p:nvPr>
        </p:nvSpPr>
        <p:spPr>
          <a:xfrm>
            <a:off x="145275" y="1597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Aim:</a:t>
            </a:r>
            <a:endParaRPr/>
          </a:p>
        </p:txBody>
      </p:sp>
      <p:sp>
        <p:nvSpPr>
          <p:cNvPr id="82" name="Google Shape;82;p16"/>
          <p:cNvSpPr txBox="1"/>
          <p:nvPr>
            <p:ph idx="1" type="body"/>
          </p:nvPr>
        </p:nvSpPr>
        <p:spPr>
          <a:xfrm>
            <a:off x="145275" y="1068675"/>
            <a:ext cx="3536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Investigate</a:t>
            </a:r>
            <a:r>
              <a:rPr b="1" lang="en"/>
              <a:t> phylogenetic relationships for SARS-CoV-2 samples from Norwich, England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SzPts val="1500"/>
              <a:buChar char="❖"/>
            </a:pPr>
            <a:r>
              <a:rPr lang="en"/>
              <a:t>t</a:t>
            </a:r>
            <a:r>
              <a:rPr lang="en"/>
              <a:t>he 10,000 most diverse sequences for NORW in the Civet Newick tree (v. </a:t>
            </a:r>
            <a:r>
              <a:rPr lang="en"/>
              <a:t>2022-04-18</a:t>
            </a:r>
            <a:r>
              <a:rPr lang="en"/>
              <a:t>) are shown at right</a:t>
            </a:r>
            <a:endParaRPr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❖"/>
            </a:pPr>
            <a:r>
              <a:rPr lang="en"/>
              <a:t>the full tree has </a:t>
            </a:r>
            <a:r>
              <a:rPr lang="en"/>
              <a:t>28827</a:t>
            </a:r>
            <a:r>
              <a:rPr lang="en"/>
              <a:t> tips from 195 PANGO lineages</a:t>
            </a:r>
            <a:endParaRPr/>
          </a:p>
        </p:txBody>
      </p:sp>
      <p:sp>
        <p:nvSpPr>
          <p:cNvPr id="83" name="Google Shape;83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4" name="Google Shape;84;p16"/>
          <p:cNvPicPr preferRelativeResize="0"/>
          <p:nvPr/>
        </p:nvPicPr>
        <p:blipFill rotWithShape="1">
          <a:blip r:embed="rId3">
            <a:alphaModFix/>
          </a:blip>
          <a:srcRect b="0" l="34572" r="35502" t="72320"/>
          <a:stretch/>
        </p:blipFill>
        <p:spPr>
          <a:xfrm>
            <a:off x="7566675" y="71775"/>
            <a:ext cx="1539226" cy="14236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7"/>
          <p:cNvSpPr txBox="1"/>
          <p:nvPr>
            <p:ph type="title"/>
          </p:nvPr>
        </p:nvSpPr>
        <p:spPr>
          <a:xfrm>
            <a:off x="145275" y="1597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NORW tree</a:t>
            </a:r>
            <a:endParaRPr/>
          </a:p>
        </p:txBody>
      </p:sp>
      <p:pic>
        <p:nvPicPr>
          <p:cNvPr id="90" name="Google Shape;90;p17"/>
          <p:cNvPicPr preferRelativeResize="0"/>
          <p:nvPr/>
        </p:nvPicPr>
        <p:blipFill rotWithShape="1">
          <a:blip r:embed="rId3">
            <a:alphaModFix/>
          </a:blip>
          <a:srcRect b="11482" l="0" r="0" t="10404"/>
          <a:stretch/>
        </p:blipFill>
        <p:spPr>
          <a:xfrm>
            <a:off x="1999414" y="-154175"/>
            <a:ext cx="6979512" cy="5451848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2" name="Google Shape;92;p17"/>
          <p:cNvPicPr preferRelativeResize="0"/>
          <p:nvPr/>
        </p:nvPicPr>
        <p:blipFill rotWithShape="1">
          <a:blip r:embed="rId3">
            <a:alphaModFix/>
          </a:blip>
          <a:srcRect b="0" l="37362" r="37617" t="95352"/>
          <a:stretch/>
        </p:blipFill>
        <p:spPr>
          <a:xfrm>
            <a:off x="145273" y="2048027"/>
            <a:ext cx="2522173" cy="4685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 txBox="1"/>
          <p:nvPr>
            <p:ph type="title"/>
          </p:nvPr>
        </p:nvSpPr>
        <p:spPr>
          <a:xfrm>
            <a:off x="145275" y="1597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Processing</a:t>
            </a:r>
            <a:endParaRPr/>
          </a:p>
        </p:txBody>
      </p:sp>
      <p:sp>
        <p:nvSpPr>
          <p:cNvPr id="98" name="Google Shape;98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I wrote a Nextflow pipeline to generate ML trees from the Civet metadata and fasta files.</a:t>
            </a:r>
            <a:endParaRPr/>
          </a:p>
        </p:txBody>
      </p:sp>
      <p:pic>
        <p:nvPicPr>
          <p:cNvPr id="99" name="Google Shape;9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040500"/>
            <a:ext cx="6445699" cy="2622725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‹#›</a:t>
            </a:fld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9"/>
          <p:cNvSpPr txBox="1"/>
          <p:nvPr>
            <p:ph type="title"/>
          </p:nvPr>
        </p:nvSpPr>
        <p:spPr>
          <a:xfrm>
            <a:off x="145275" y="1597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5000"/>
              <a:buFont typeface="Arial"/>
              <a:buNone/>
            </a:pPr>
            <a:r>
              <a:rPr lang="en"/>
              <a:t>Data Processing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7" name="Google Shape;10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84825"/>
            <a:ext cx="8651336" cy="36259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2575"/>
            <a:ext cx="6499400" cy="4998326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20"/>
          <p:cNvSpPr txBox="1"/>
          <p:nvPr>
            <p:ph type="title"/>
          </p:nvPr>
        </p:nvSpPr>
        <p:spPr>
          <a:xfrm>
            <a:off x="5661150" y="72575"/>
            <a:ext cx="3360000" cy="5727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49009"/>
              <a:buNone/>
            </a:pPr>
            <a:r>
              <a:rPr lang="en" sz="2020"/>
              <a:t>NORW: January 1, 2020 to </a:t>
            </a:r>
            <a:endParaRPr sz="202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49009"/>
              <a:buNone/>
            </a:pPr>
            <a:r>
              <a:rPr lang="en" sz="2020"/>
              <a:t>June 30, 2020</a:t>
            </a:r>
            <a:endParaRPr sz="2020"/>
          </a:p>
        </p:txBody>
      </p:sp>
      <p:sp>
        <p:nvSpPr>
          <p:cNvPr id="114" name="Google Shape;114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5" name="Google Shape;115;p20"/>
          <p:cNvSpPr txBox="1"/>
          <p:nvPr/>
        </p:nvSpPr>
        <p:spPr>
          <a:xfrm>
            <a:off x="6559950" y="1161550"/>
            <a:ext cx="24612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en"/>
              <a:t>946 tips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en"/>
              <a:t>Removed all tips with length &gt; 5 SNPs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en"/>
              <a:t>Only 6 tips were removed</a:t>
            </a:r>
            <a:endParaRPr/>
          </a:p>
        </p:txBody>
      </p:sp>
      <p:pic>
        <p:nvPicPr>
          <p:cNvPr id="116" name="Google Shape;11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15575" y="2678425"/>
            <a:ext cx="2644812" cy="211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688" y="18913"/>
            <a:ext cx="6638986" cy="5105674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1"/>
          <p:cNvSpPr txBox="1"/>
          <p:nvPr>
            <p:ph type="title"/>
          </p:nvPr>
        </p:nvSpPr>
        <p:spPr>
          <a:xfrm>
            <a:off x="5653650" y="121625"/>
            <a:ext cx="3367500" cy="5727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49009"/>
              <a:buNone/>
            </a:pPr>
            <a:r>
              <a:rPr lang="en" sz="2020"/>
              <a:t>NORW: January 1, 2020 to </a:t>
            </a:r>
            <a:endParaRPr sz="202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49009"/>
              <a:buNone/>
            </a:pPr>
            <a:r>
              <a:rPr lang="en" sz="2020"/>
              <a:t>June 30, 2020</a:t>
            </a:r>
            <a:endParaRPr sz="2020"/>
          </a:p>
        </p:txBody>
      </p:sp>
      <p:sp>
        <p:nvSpPr>
          <p:cNvPr id="123" name="Google Shape;123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4" name="Google Shape;124;p21"/>
          <p:cNvSpPr txBox="1"/>
          <p:nvPr/>
        </p:nvSpPr>
        <p:spPr>
          <a:xfrm>
            <a:off x="6949050" y="1430425"/>
            <a:ext cx="20721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en"/>
              <a:t>This is the tree with outliers removed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en"/>
              <a:t>940 tips in total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2"/>
          <p:cNvSpPr txBox="1"/>
          <p:nvPr>
            <p:ph type="title"/>
          </p:nvPr>
        </p:nvSpPr>
        <p:spPr>
          <a:xfrm>
            <a:off x="145275" y="1597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5000"/>
              <a:buFont typeface="Arial"/>
              <a:buNone/>
            </a:pPr>
            <a:r>
              <a:rPr lang="en"/>
              <a:t>NORW: January 1 to June 30, 2020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1" name="Google Shape;13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1537" y="781837"/>
            <a:ext cx="3380059" cy="19314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11537" y="2865687"/>
            <a:ext cx="3612811" cy="20644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3663" y="763613"/>
            <a:ext cx="3443782" cy="196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3675" y="2960088"/>
            <a:ext cx="3580958" cy="20462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